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66" r:id="rId6"/>
    <p:sldId id="270" r:id="rId7"/>
    <p:sldId id="265" r:id="rId8"/>
    <p:sldId id="267" r:id="rId9"/>
    <p:sldId id="271" r:id="rId10"/>
    <p:sldId id="272" r:id="rId11"/>
    <p:sldId id="273" r:id="rId12"/>
    <p:sldId id="274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82" autoAdjust="0"/>
    <p:restoredTop sz="78108" autoAdjust="0"/>
  </p:normalViewPr>
  <p:slideViewPr>
    <p:cSldViewPr snapToGrid="0">
      <p:cViewPr varScale="1">
        <p:scale>
          <a:sx n="86" d="100"/>
          <a:sy n="86" d="100"/>
        </p:scale>
        <p:origin x="2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No Sub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2D7B815-D9E5-4822-8C91-84203BCED95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2380890"/>
            <a:ext cx="12192000" cy="4477109"/>
          </a:xfrm>
          <a:custGeom>
            <a:avLst/>
            <a:gdLst>
              <a:gd name="connsiteX0" fmla="*/ 6091554 w 12192000"/>
              <a:gd name="connsiteY0" fmla="*/ 0 h 4477109"/>
              <a:gd name="connsiteX1" fmla="*/ 12192000 w 12192000"/>
              <a:gd name="connsiteY1" fmla="*/ 0 h 4477109"/>
              <a:gd name="connsiteX2" fmla="*/ 12192000 w 12192000"/>
              <a:gd name="connsiteY2" fmla="*/ 4477109 h 4477109"/>
              <a:gd name="connsiteX3" fmla="*/ 0 w 12192000"/>
              <a:gd name="connsiteY3" fmla="*/ 4477109 h 4477109"/>
              <a:gd name="connsiteX4" fmla="*/ 0 w 12192000"/>
              <a:gd name="connsiteY4" fmla="*/ 796926 h 4477109"/>
              <a:gd name="connsiteX5" fmla="*/ 5303520 w 12192000"/>
              <a:gd name="connsiteY5" fmla="*/ 796926 h 4477109"/>
              <a:gd name="connsiteX6" fmla="*/ 6096000 w 12192000"/>
              <a:gd name="connsiteY6" fmla="*/ 4446 h 447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4477109">
                <a:moveTo>
                  <a:pt x="6091554" y="0"/>
                </a:moveTo>
                <a:lnTo>
                  <a:pt x="12192000" y="0"/>
                </a:lnTo>
                <a:lnTo>
                  <a:pt x="12192000" y="4477109"/>
                </a:lnTo>
                <a:lnTo>
                  <a:pt x="0" y="4477109"/>
                </a:lnTo>
                <a:lnTo>
                  <a:pt x="0" y="796926"/>
                </a:lnTo>
                <a:lnTo>
                  <a:pt x="5303520" y="796926"/>
                </a:lnTo>
                <a:lnTo>
                  <a:pt x="6096000" y="4446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506733-AFC6-4706-840E-A2702421D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4955" y="6538912"/>
            <a:ext cx="657045" cy="365125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4B9D4D3E-BCA0-4EE1-B0F2-7F4F72E495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F0476CB-A118-4031-A0D8-87C43966E8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5933" y="341353"/>
            <a:ext cx="1464567" cy="85526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32389E0-0BB8-4690-A35B-9284ECE44B4D}"/>
              </a:ext>
            </a:extLst>
          </p:cNvPr>
          <p:cNvSpPr/>
          <p:nvPr userDrawn="1"/>
        </p:nvSpPr>
        <p:spPr>
          <a:xfrm>
            <a:off x="6096000" y="0"/>
            <a:ext cx="6096000" cy="142875"/>
          </a:xfrm>
          <a:prstGeom prst="rect">
            <a:avLst/>
          </a:prstGeom>
          <a:solidFill>
            <a:srgbClr val="1239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Arrow: Pentagon 13">
            <a:extLst>
              <a:ext uri="{FF2B5EF4-FFF2-40B4-BE49-F238E27FC236}">
                <a16:creationId xmlns:a16="http://schemas.microsoft.com/office/drawing/2014/main" id="{86A5357D-7275-4F3D-ADF9-03221371CFBF}"/>
              </a:ext>
            </a:extLst>
          </p:cNvPr>
          <p:cNvSpPr/>
          <p:nvPr userDrawn="1"/>
        </p:nvSpPr>
        <p:spPr>
          <a:xfrm>
            <a:off x="-1" y="1592855"/>
            <a:ext cx="6096001" cy="1584961"/>
          </a:xfrm>
          <a:prstGeom prst="homePlate">
            <a:avLst/>
          </a:prstGeom>
          <a:solidFill>
            <a:srgbClr val="123985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38AE82-397F-4D85-AF5A-94F39FB034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517" y="1592855"/>
            <a:ext cx="5486400" cy="1584961"/>
          </a:xfrm>
        </p:spPr>
        <p:txBody>
          <a:bodyPr anchor="ctr">
            <a:normAutofit/>
          </a:bodyPr>
          <a:lstStyle>
            <a:lvl1pPr algn="l">
              <a:lnSpc>
                <a:spcPct val="7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700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Focal - 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C214E-0F50-4A6A-9D6B-51717D572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3725" y="76307"/>
            <a:ext cx="5057773" cy="952393"/>
          </a:xfrm>
        </p:spPr>
        <p:txBody>
          <a:bodyPr>
            <a:normAutofit/>
          </a:bodyPr>
          <a:lstStyle>
            <a:lvl1pPr>
              <a:lnSpc>
                <a:spcPct val="70000"/>
              </a:lnSpc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15268BF-3938-426E-AF46-B755935D87F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836229" cy="6858000"/>
          </a:xfrm>
          <a:custGeom>
            <a:avLst/>
            <a:gdLst>
              <a:gd name="connsiteX0" fmla="*/ 6836229 w 6836229"/>
              <a:gd name="connsiteY0" fmla="*/ 790112 h 6858000"/>
              <a:gd name="connsiteX1" fmla="*/ 6249870 w 6836229"/>
              <a:gd name="connsiteY1" fmla="*/ 1301296 h 6858000"/>
              <a:gd name="connsiteX2" fmla="*/ 6836229 w 6836229"/>
              <a:gd name="connsiteY2" fmla="*/ 1812480 h 6858000"/>
              <a:gd name="connsiteX3" fmla="*/ 0 w 6836229"/>
              <a:gd name="connsiteY3" fmla="*/ 0 h 6858000"/>
              <a:gd name="connsiteX4" fmla="*/ 6836229 w 6836229"/>
              <a:gd name="connsiteY4" fmla="*/ 0 h 6858000"/>
              <a:gd name="connsiteX5" fmla="*/ 6836229 w 6836229"/>
              <a:gd name="connsiteY5" fmla="*/ 6858000 h 6858000"/>
              <a:gd name="connsiteX6" fmla="*/ 0 w 68362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36229" h="6858000">
                <a:moveTo>
                  <a:pt x="6836229" y="790112"/>
                </a:moveTo>
                <a:lnTo>
                  <a:pt x="6249870" y="1301296"/>
                </a:lnTo>
                <a:lnTo>
                  <a:pt x="6836229" y="1812480"/>
                </a:lnTo>
                <a:close/>
                <a:moveTo>
                  <a:pt x="0" y="0"/>
                </a:moveTo>
                <a:lnTo>
                  <a:pt x="6836229" y="0"/>
                </a:lnTo>
                <a:lnTo>
                  <a:pt x="6836229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6F0874F-E1E2-439D-AEBF-7E3762EF9A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13627" y="6204056"/>
            <a:ext cx="989156" cy="57763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400EEDEC-2132-498D-857D-49B9A18C5890}"/>
              </a:ext>
            </a:extLst>
          </p:cNvPr>
          <p:cNvSpPr txBox="1">
            <a:spLocks/>
          </p:cNvSpPr>
          <p:nvPr userDrawn="1"/>
        </p:nvSpPr>
        <p:spPr>
          <a:xfrm>
            <a:off x="11534955" y="6538912"/>
            <a:ext cx="657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9D4D3E-BCA0-4EE1-B0F2-7F4F72E49543}" type="slidenum">
              <a:rPr kumimoji="0" lang="en-US" sz="700" b="0" i="0" u="none" strike="noStrike" kern="1200" cap="none" spc="0" normalizeH="0" baseline="0" noProof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D4050D9D-72D7-4E9D-B01C-7AA1F5636355}"/>
              </a:ext>
            </a:extLst>
          </p:cNvPr>
          <p:cNvSpPr/>
          <p:nvPr userDrawn="1"/>
        </p:nvSpPr>
        <p:spPr>
          <a:xfrm rot="16200000">
            <a:off x="6031865" y="1008116"/>
            <a:ext cx="1022368" cy="586359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2E9BA7A-236F-440D-9528-4E720DD74DC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943724" y="1144865"/>
            <a:ext cx="5057773" cy="4943026"/>
          </a:xfrm>
        </p:spPr>
        <p:txBody>
          <a:bodyPr>
            <a:normAutofit/>
          </a:bodyPr>
          <a:lstStyle>
            <a:lvl1pPr marL="284163" indent="-284163">
              <a:buClr>
                <a:schemeClr val="accent4"/>
              </a:buClr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</a:defRPr>
            </a:lvl1pPr>
            <a:lvl2pPr marL="630238" indent="-225425">
              <a:buClr>
                <a:schemeClr val="tx1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914400" indent="-173038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3pPr>
            <a:lvl4pPr marL="1087438" indent="-223838"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49520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 + One Imag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C214E-0F50-4A6A-9D6B-51717D572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5" y="76307"/>
            <a:ext cx="5762625" cy="952393"/>
          </a:xfrm>
        </p:spPr>
        <p:txBody>
          <a:bodyPr>
            <a:normAutofit/>
          </a:bodyPr>
          <a:lstStyle>
            <a:lvl1pPr>
              <a:lnSpc>
                <a:spcPct val="70000"/>
              </a:lnSpc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6486E21-2374-4157-BED2-12AA2257D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592608" y="1698951"/>
            <a:ext cx="5132847" cy="346009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6F0874F-E1E2-439D-AEBF-7E3762EF9A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13627" y="6204056"/>
            <a:ext cx="989156" cy="57763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400EEDEC-2132-498D-857D-49B9A18C5890}"/>
              </a:ext>
            </a:extLst>
          </p:cNvPr>
          <p:cNvSpPr txBox="1">
            <a:spLocks/>
          </p:cNvSpPr>
          <p:nvPr userDrawn="1"/>
        </p:nvSpPr>
        <p:spPr>
          <a:xfrm>
            <a:off x="11534955" y="6538912"/>
            <a:ext cx="657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9D4D3E-BCA0-4EE1-B0F2-7F4F72E49543}" type="slidenum">
              <a:rPr kumimoji="0" lang="en-US" sz="700" b="0" i="0" u="none" strike="noStrike" kern="1200" cap="none" spc="0" normalizeH="0" baseline="0" noProof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0F4193E6-3A7C-4A3D-9BC2-382A7BDCCB22}"/>
              </a:ext>
            </a:extLst>
          </p:cNvPr>
          <p:cNvSpPr/>
          <p:nvPr userDrawn="1"/>
        </p:nvSpPr>
        <p:spPr>
          <a:xfrm rot="5400000">
            <a:off x="-66760" y="407475"/>
            <a:ext cx="357052" cy="231067"/>
          </a:xfrm>
          <a:prstGeom prst="triangle">
            <a:avLst/>
          </a:prstGeom>
          <a:solidFill>
            <a:srgbClr val="009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F72577E0-7D21-4578-8C7E-D28DB27BC5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3376" y="1138687"/>
            <a:ext cx="5762624" cy="5643005"/>
          </a:xfrm>
        </p:spPr>
        <p:txBody>
          <a:bodyPr>
            <a:normAutofit/>
          </a:bodyPr>
          <a:lstStyle>
            <a:lvl1pPr marL="228600" indent="-228600">
              <a:buClr>
                <a:schemeClr val="accent4"/>
              </a:buClr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</a:defRPr>
            </a:lvl1pPr>
            <a:lvl2pPr marL="630238" indent="-225425">
              <a:buClr>
                <a:schemeClr val="tx1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914400" indent="-173038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3pPr>
            <a:lvl4pPr marL="1087438" indent="-223838"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46786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 + One Image -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C214E-0F50-4A6A-9D6B-51717D572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5" y="76307"/>
            <a:ext cx="5762625" cy="952393"/>
          </a:xfrm>
        </p:spPr>
        <p:txBody>
          <a:bodyPr>
            <a:normAutofit/>
          </a:bodyPr>
          <a:lstStyle>
            <a:lvl1pPr>
              <a:lnSpc>
                <a:spcPct val="70000"/>
              </a:lnSpc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6486E21-2374-4157-BED2-12AA2257D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592608" y="1698951"/>
            <a:ext cx="5132847" cy="346009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6F0874F-E1E2-439D-AEBF-7E3762EF9A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13627" y="6209183"/>
            <a:ext cx="989156" cy="567383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400EEDEC-2132-498D-857D-49B9A18C5890}"/>
              </a:ext>
            </a:extLst>
          </p:cNvPr>
          <p:cNvSpPr txBox="1">
            <a:spLocks/>
          </p:cNvSpPr>
          <p:nvPr userDrawn="1"/>
        </p:nvSpPr>
        <p:spPr>
          <a:xfrm>
            <a:off x="11534955" y="6538912"/>
            <a:ext cx="657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9D4D3E-BCA0-4EE1-B0F2-7F4F72E49543}" type="slidenum">
              <a:rPr kumimoji="0" lang="en-US" sz="7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0F4193E6-3A7C-4A3D-9BC2-382A7BDCCB22}"/>
              </a:ext>
            </a:extLst>
          </p:cNvPr>
          <p:cNvSpPr/>
          <p:nvPr userDrawn="1"/>
        </p:nvSpPr>
        <p:spPr>
          <a:xfrm rot="5400000">
            <a:off x="-66760" y="407475"/>
            <a:ext cx="357052" cy="231067"/>
          </a:xfrm>
          <a:prstGeom prst="triangle">
            <a:avLst/>
          </a:prstGeom>
          <a:solidFill>
            <a:srgbClr val="009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3C6CF1-B9FF-4B8D-9D08-77D8123802E3}"/>
              </a:ext>
            </a:extLst>
          </p:cNvPr>
          <p:cNvSpPr/>
          <p:nvPr userDrawn="1"/>
        </p:nvSpPr>
        <p:spPr>
          <a:xfrm>
            <a:off x="6096000" y="0"/>
            <a:ext cx="6096000" cy="14287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9A71DE8A-4890-4BA1-A8A1-F43E440549D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3376" y="1138687"/>
            <a:ext cx="5762624" cy="5643005"/>
          </a:xfrm>
        </p:spPr>
        <p:txBody>
          <a:bodyPr>
            <a:normAutofit/>
          </a:bodyPr>
          <a:lstStyle>
            <a:lvl1pPr marL="228600" indent="-228600"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630238" indent="-225425">
              <a:buClr>
                <a:schemeClr val="tx1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914400" indent="-173038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3pPr>
            <a:lvl4pPr marL="1087438" indent="-223838"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706501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 + Two Images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C214E-0F50-4A6A-9D6B-51717D572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5" y="76307"/>
            <a:ext cx="5762625" cy="952393"/>
          </a:xfrm>
        </p:spPr>
        <p:txBody>
          <a:bodyPr>
            <a:normAutofit/>
          </a:bodyPr>
          <a:lstStyle>
            <a:lvl1pPr>
              <a:lnSpc>
                <a:spcPct val="70000"/>
              </a:lnSpc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6486E21-2374-4157-BED2-12AA2257D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89879" y="819150"/>
            <a:ext cx="4502201" cy="241532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6F0874F-E1E2-439D-AEBF-7E3762EF9A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13627" y="6204056"/>
            <a:ext cx="989156" cy="57763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400EEDEC-2132-498D-857D-49B9A18C5890}"/>
              </a:ext>
            </a:extLst>
          </p:cNvPr>
          <p:cNvSpPr txBox="1">
            <a:spLocks/>
          </p:cNvSpPr>
          <p:nvPr userDrawn="1"/>
        </p:nvSpPr>
        <p:spPr>
          <a:xfrm>
            <a:off x="11534955" y="6538912"/>
            <a:ext cx="657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9D4D3E-BCA0-4EE1-B0F2-7F4F72E49543}" type="slidenum">
              <a:rPr kumimoji="0" lang="en-US" sz="700" b="0" i="0" u="none" strike="noStrike" kern="1200" cap="none" spc="0" normalizeH="0" baseline="0" noProof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0F4193E6-3A7C-4A3D-9BC2-382A7BDCCB22}"/>
              </a:ext>
            </a:extLst>
          </p:cNvPr>
          <p:cNvSpPr/>
          <p:nvPr userDrawn="1"/>
        </p:nvSpPr>
        <p:spPr>
          <a:xfrm rot="5400000">
            <a:off x="-66760" y="407475"/>
            <a:ext cx="357052" cy="231067"/>
          </a:xfrm>
          <a:prstGeom prst="triangle">
            <a:avLst/>
          </a:prstGeom>
          <a:solidFill>
            <a:srgbClr val="009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82AEA894-A937-400D-B9FD-A7256D7F282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89878" y="3352059"/>
            <a:ext cx="4502201" cy="241532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C75FA68F-0418-4075-812E-639D63B20E7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3376" y="1138687"/>
            <a:ext cx="5762624" cy="5643005"/>
          </a:xfrm>
        </p:spPr>
        <p:txBody>
          <a:bodyPr>
            <a:normAutofit/>
          </a:bodyPr>
          <a:lstStyle>
            <a:lvl1pPr marL="228600" indent="-228600">
              <a:buClr>
                <a:schemeClr val="accent4"/>
              </a:buClr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</a:defRPr>
            </a:lvl1pPr>
            <a:lvl2pPr marL="630238" indent="-225425">
              <a:buClr>
                <a:schemeClr val="tx1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914400" indent="-173038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3pPr>
            <a:lvl4pPr marL="1087438" indent="-223838"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852979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 + Two Images -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C214E-0F50-4A6A-9D6B-51717D572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5" y="76307"/>
            <a:ext cx="5762625" cy="952393"/>
          </a:xfrm>
        </p:spPr>
        <p:txBody>
          <a:bodyPr>
            <a:normAutofit/>
          </a:bodyPr>
          <a:lstStyle>
            <a:lvl1pPr>
              <a:lnSpc>
                <a:spcPct val="70000"/>
              </a:lnSpc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6486E21-2374-4157-BED2-12AA2257D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89879" y="819150"/>
            <a:ext cx="4502201" cy="2415328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6F0874F-E1E2-439D-AEBF-7E3762EF9A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13627" y="6209183"/>
            <a:ext cx="989156" cy="567383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400EEDEC-2132-498D-857D-49B9A18C5890}"/>
              </a:ext>
            </a:extLst>
          </p:cNvPr>
          <p:cNvSpPr txBox="1">
            <a:spLocks/>
          </p:cNvSpPr>
          <p:nvPr userDrawn="1"/>
        </p:nvSpPr>
        <p:spPr>
          <a:xfrm>
            <a:off x="11534955" y="6538912"/>
            <a:ext cx="657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9D4D3E-BCA0-4EE1-B0F2-7F4F72E49543}" type="slidenum">
              <a:rPr kumimoji="0" lang="en-US" sz="7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0F4193E6-3A7C-4A3D-9BC2-382A7BDCCB22}"/>
              </a:ext>
            </a:extLst>
          </p:cNvPr>
          <p:cNvSpPr/>
          <p:nvPr userDrawn="1"/>
        </p:nvSpPr>
        <p:spPr>
          <a:xfrm rot="5400000">
            <a:off x="-66760" y="407475"/>
            <a:ext cx="357052" cy="231067"/>
          </a:xfrm>
          <a:prstGeom prst="triangle">
            <a:avLst/>
          </a:prstGeom>
          <a:solidFill>
            <a:srgbClr val="009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82AEA894-A937-400D-B9FD-A7256D7F282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89878" y="3352059"/>
            <a:ext cx="4502201" cy="2415328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EC63D6C-07E8-4047-91F2-9CC35E7FDB8E}"/>
              </a:ext>
            </a:extLst>
          </p:cNvPr>
          <p:cNvSpPr/>
          <p:nvPr userDrawn="1"/>
        </p:nvSpPr>
        <p:spPr>
          <a:xfrm>
            <a:off x="6096000" y="0"/>
            <a:ext cx="6096000" cy="14287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DAF84775-7A2D-4884-9678-3A0452B8AC7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3376" y="1138687"/>
            <a:ext cx="5762624" cy="5643005"/>
          </a:xfrm>
        </p:spPr>
        <p:txBody>
          <a:bodyPr>
            <a:normAutofit/>
          </a:bodyPr>
          <a:lstStyle>
            <a:lvl1pPr marL="228600" indent="-228600">
              <a:buClr>
                <a:schemeClr val="bg1"/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630238" indent="-225425">
              <a:buClr>
                <a:schemeClr val="bg2"/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914400" indent="-173038">
              <a:buClr>
                <a:schemeClr val="bg2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3pPr>
            <a:lvl4pPr marL="1087438" indent="-223838"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54667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Whi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C2DD6149-F0BF-408C-9214-1F5B81C443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13627" y="6204056"/>
            <a:ext cx="989156" cy="57763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6D2A0-E679-4CCA-B1B8-E0C357A3E518}"/>
              </a:ext>
            </a:extLst>
          </p:cNvPr>
          <p:cNvSpPr txBox="1">
            <a:spLocks/>
          </p:cNvSpPr>
          <p:nvPr userDrawn="1"/>
        </p:nvSpPr>
        <p:spPr>
          <a:xfrm>
            <a:off x="11534955" y="6538912"/>
            <a:ext cx="657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9D4D3E-BCA0-4EE1-B0F2-7F4F72E49543}" type="slidenum">
              <a:rPr lang="en-US" sz="700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E67177-85A2-471F-8A7F-F26B7BD9157C}"/>
              </a:ext>
            </a:extLst>
          </p:cNvPr>
          <p:cNvSpPr/>
          <p:nvPr userDrawn="1"/>
        </p:nvSpPr>
        <p:spPr>
          <a:xfrm>
            <a:off x="6096000" y="0"/>
            <a:ext cx="6096000" cy="142875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6AFD531-5FA1-47A2-B8E3-39F0E6F4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692" y="222250"/>
            <a:ext cx="10811264" cy="1325563"/>
          </a:xfrm>
        </p:spPr>
        <p:txBody>
          <a:bodyPr>
            <a:normAutofit/>
          </a:bodyPr>
          <a:lstStyle>
            <a:lvl1pPr algn="l">
              <a:lnSpc>
                <a:spcPct val="70000"/>
              </a:lnSpc>
              <a:defRPr sz="3200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54F8DA6D-0D4D-4B93-AB67-D1EC99572796}"/>
              </a:ext>
            </a:extLst>
          </p:cNvPr>
          <p:cNvSpPr/>
          <p:nvPr userDrawn="1"/>
        </p:nvSpPr>
        <p:spPr>
          <a:xfrm rot="5400000">
            <a:off x="429632" y="725067"/>
            <a:ext cx="357052" cy="231067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223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C2DD6149-F0BF-408C-9214-1F5B81C443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4690" y="6204056"/>
            <a:ext cx="1007031" cy="57763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6D2A0-E679-4CCA-B1B8-E0C357A3E518}"/>
              </a:ext>
            </a:extLst>
          </p:cNvPr>
          <p:cNvSpPr txBox="1">
            <a:spLocks/>
          </p:cNvSpPr>
          <p:nvPr userDrawn="1"/>
        </p:nvSpPr>
        <p:spPr>
          <a:xfrm>
            <a:off x="11534955" y="6538912"/>
            <a:ext cx="657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9D4D3E-BCA0-4EE1-B0F2-7F4F72E49543}" type="slidenum">
              <a:rPr lang="en-US" sz="700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E67177-85A2-471F-8A7F-F26B7BD9157C}"/>
              </a:ext>
            </a:extLst>
          </p:cNvPr>
          <p:cNvSpPr/>
          <p:nvPr userDrawn="1"/>
        </p:nvSpPr>
        <p:spPr>
          <a:xfrm>
            <a:off x="6096000" y="0"/>
            <a:ext cx="6096000" cy="14287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D4924F4-8EA0-4CB5-BB4F-99819AF5B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692" y="222250"/>
            <a:ext cx="10811264" cy="1325563"/>
          </a:xfrm>
        </p:spPr>
        <p:txBody>
          <a:bodyPr>
            <a:normAutofit/>
          </a:bodyPr>
          <a:lstStyle>
            <a:lvl1pPr algn="l">
              <a:lnSpc>
                <a:spcPct val="70000"/>
              </a:lnSpc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A63EC86E-2D7E-4CC6-BB38-6CBE59988527}"/>
              </a:ext>
            </a:extLst>
          </p:cNvPr>
          <p:cNvSpPr/>
          <p:nvPr userDrawn="1"/>
        </p:nvSpPr>
        <p:spPr>
          <a:xfrm rot="5400000">
            <a:off x="429632" y="725067"/>
            <a:ext cx="357052" cy="231067"/>
          </a:xfrm>
          <a:prstGeom prst="triangle">
            <a:avLst/>
          </a:prstGeom>
          <a:solidFill>
            <a:srgbClr val="009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204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Gree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C2DD6149-F0BF-408C-9214-1F5B81C443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4690" y="6204056"/>
            <a:ext cx="1007031" cy="57763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6D2A0-E679-4CCA-B1B8-E0C357A3E518}"/>
              </a:ext>
            </a:extLst>
          </p:cNvPr>
          <p:cNvSpPr txBox="1">
            <a:spLocks/>
          </p:cNvSpPr>
          <p:nvPr userDrawn="1"/>
        </p:nvSpPr>
        <p:spPr>
          <a:xfrm>
            <a:off x="11534955" y="6538912"/>
            <a:ext cx="657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9D4D3E-BCA0-4EE1-B0F2-7F4F72E49543}" type="slidenum">
              <a:rPr lang="en-US" sz="700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E67177-85A2-471F-8A7F-F26B7BD9157C}"/>
              </a:ext>
            </a:extLst>
          </p:cNvPr>
          <p:cNvSpPr/>
          <p:nvPr userDrawn="1"/>
        </p:nvSpPr>
        <p:spPr>
          <a:xfrm>
            <a:off x="6096000" y="0"/>
            <a:ext cx="6096000" cy="14287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E8AAB31-D293-4F57-AC10-DEBC11F0F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692" y="222250"/>
            <a:ext cx="10811264" cy="1325563"/>
          </a:xfrm>
        </p:spPr>
        <p:txBody>
          <a:bodyPr>
            <a:normAutofit/>
          </a:bodyPr>
          <a:lstStyle>
            <a:lvl1pPr algn="l">
              <a:lnSpc>
                <a:spcPct val="70000"/>
              </a:lnSpc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FB80139E-8A6B-448D-B504-2C54AB941752}"/>
              </a:ext>
            </a:extLst>
          </p:cNvPr>
          <p:cNvSpPr/>
          <p:nvPr userDrawn="1"/>
        </p:nvSpPr>
        <p:spPr>
          <a:xfrm rot="5400000">
            <a:off x="429632" y="725067"/>
            <a:ext cx="357052" cy="231067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2030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Whi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C2DD6149-F0BF-408C-9214-1F5B81C443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13627" y="6204056"/>
            <a:ext cx="989156" cy="57763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6D2A0-E679-4CCA-B1B8-E0C357A3E518}"/>
              </a:ext>
            </a:extLst>
          </p:cNvPr>
          <p:cNvSpPr txBox="1">
            <a:spLocks/>
          </p:cNvSpPr>
          <p:nvPr userDrawn="1"/>
        </p:nvSpPr>
        <p:spPr>
          <a:xfrm>
            <a:off x="11534955" y="6538912"/>
            <a:ext cx="657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9D4D3E-BCA0-4EE1-B0F2-7F4F72E49543}" type="slidenum">
              <a:rPr lang="en-US" sz="700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E67177-85A2-471F-8A7F-F26B7BD9157C}"/>
              </a:ext>
            </a:extLst>
          </p:cNvPr>
          <p:cNvSpPr/>
          <p:nvPr userDrawn="1"/>
        </p:nvSpPr>
        <p:spPr>
          <a:xfrm>
            <a:off x="6096000" y="0"/>
            <a:ext cx="6096000" cy="142875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15099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C2DD6149-F0BF-408C-9214-1F5B81C443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4690" y="6204056"/>
            <a:ext cx="1007031" cy="57763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6D2A0-E679-4CCA-B1B8-E0C357A3E518}"/>
              </a:ext>
            </a:extLst>
          </p:cNvPr>
          <p:cNvSpPr txBox="1">
            <a:spLocks/>
          </p:cNvSpPr>
          <p:nvPr userDrawn="1"/>
        </p:nvSpPr>
        <p:spPr>
          <a:xfrm>
            <a:off x="11534955" y="6538912"/>
            <a:ext cx="657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9D4D3E-BCA0-4EE1-B0F2-7F4F72E49543}" type="slidenum">
              <a:rPr lang="en-US" sz="700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E67177-85A2-471F-8A7F-F26B7BD9157C}"/>
              </a:ext>
            </a:extLst>
          </p:cNvPr>
          <p:cNvSpPr/>
          <p:nvPr userDrawn="1"/>
        </p:nvSpPr>
        <p:spPr>
          <a:xfrm>
            <a:off x="6096000" y="0"/>
            <a:ext cx="6096000" cy="14287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69525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Sub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D817CFE-D475-4DD6-AEA3-F3AF94D9B94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2380890"/>
            <a:ext cx="12192000" cy="4477109"/>
          </a:xfrm>
          <a:custGeom>
            <a:avLst/>
            <a:gdLst>
              <a:gd name="connsiteX0" fmla="*/ 6091554 w 12192000"/>
              <a:gd name="connsiteY0" fmla="*/ 0 h 4477109"/>
              <a:gd name="connsiteX1" fmla="*/ 12192000 w 12192000"/>
              <a:gd name="connsiteY1" fmla="*/ 0 h 4477109"/>
              <a:gd name="connsiteX2" fmla="*/ 12192000 w 12192000"/>
              <a:gd name="connsiteY2" fmla="*/ 4477109 h 4477109"/>
              <a:gd name="connsiteX3" fmla="*/ 0 w 12192000"/>
              <a:gd name="connsiteY3" fmla="*/ 4477109 h 4477109"/>
              <a:gd name="connsiteX4" fmla="*/ 0 w 12192000"/>
              <a:gd name="connsiteY4" fmla="*/ 796926 h 4477109"/>
              <a:gd name="connsiteX5" fmla="*/ 5303520 w 12192000"/>
              <a:gd name="connsiteY5" fmla="*/ 796926 h 4477109"/>
              <a:gd name="connsiteX6" fmla="*/ 6096000 w 12192000"/>
              <a:gd name="connsiteY6" fmla="*/ 4446 h 447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4477109">
                <a:moveTo>
                  <a:pt x="6091554" y="0"/>
                </a:moveTo>
                <a:lnTo>
                  <a:pt x="12192000" y="0"/>
                </a:lnTo>
                <a:lnTo>
                  <a:pt x="12192000" y="4477109"/>
                </a:lnTo>
                <a:lnTo>
                  <a:pt x="0" y="4477109"/>
                </a:lnTo>
                <a:lnTo>
                  <a:pt x="0" y="796926"/>
                </a:lnTo>
                <a:lnTo>
                  <a:pt x="5303520" y="796926"/>
                </a:lnTo>
                <a:lnTo>
                  <a:pt x="6096000" y="4446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506733-AFC6-4706-840E-A2702421D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4955" y="6538912"/>
            <a:ext cx="657045" cy="365125"/>
          </a:xfrm>
          <a:prstGeom prst="rect">
            <a:avLst/>
          </a:prstGeom>
        </p:spPr>
        <p:txBody>
          <a:bodyPr/>
          <a:lstStyle>
            <a:lvl1pPr>
              <a:defRPr sz="700"/>
            </a:lvl1pPr>
          </a:lstStyle>
          <a:p>
            <a:fld id="{4B9D4D3E-BCA0-4EE1-B0F2-7F4F72E495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F0476CB-A118-4031-A0D8-87C43966E8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5933" y="341353"/>
            <a:ext cx="1464567" cy="85526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32389E0-0BB8-4690-A35B-9284ECE44B4D}"/>
              </a:ext>
            </a:extLst>
          </p:cNvPr>
          <p:cNvSpPr/>
          <p:nvPr userDrawn="1"/>
        </p:nvSpPr>
        <p:spPr>
          <a:xfrm>
            <a:off x="6096000" y="0"/>
            <a:ext cx="6096000" cy="142875"/>
          </a:xfrm>
          <a:prstGeom prst="rect">
            <a:avLst/>
          </a:prstGeom>
          <a:solidFill>
            <a:srgbClr val="1239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261E0A67-C32F-43FE-947E-D969EEFB2762}"/>
              </a:ext>
            </a:extLst>
          </p:cNvPr>
          <p:cNvSpPr/>
          <p:nvPr userDrawn="1"/>
        </p:nvSpPr>
        <p:spPr>
          <a:xfrm>
            <a:off x="-1" y="1592855"/>
            <a:ext cx="6096001" cy="1584961"/>
          </a:xfrm>
          <a:prstGeom prst="homePlate">
            <a:avLst/>
          </a:prstGeom>
          <a:solidFill>
            <a:srgbClr val="123985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38AE82-397F-4D85-AF5A-94F39FB034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517" y="1592855"/>
            <a:ext cx="5486400" cy="1158971"/>
          </a:xfrm>
        </p:spPr>
        <p:txBody>
          <a:bodyPr anchor="ctr">
            <a:normAutofit/>
          </a:bodyPr>
          <a:lstStyle>
            <a:lvl1pPr algn="l">
              <a:lnSpc>
                <a:spcPct val="7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CB41FA-9D7F-4E8F-A606-A1B0963971C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516" y="2768600"/>
            <a:ext cx="5236833" cy="409575"/>
          </a:xfrm>
        </p:spPr>
        <p:txBody>
          <a:bodyPr anchor="ctr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722847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Gree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C2DD6149-F0BF-408C-9214-1F5B81C443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4690" y="6204056"/>
            <a:ext cx="1007031" cy="57763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6D2A0-E679-4CCA-B1B8-E0C357A3E518}"/>
              </a:ext>
            </a:extLst>
          </p:cNvPr>
          <p:cNvSpPr txBox="1">
            <a:spLocks/>
          </p:cNvSpPr>
          <p:nvPr userDrawn="1"/>
        </p:nvSpPr>
        <p:spPr>
          <a:xfrm>
            <a:off x="11534955" y="6538912"/>
            <a:ext cx="657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9D4D3E-BCA0-4EE1-B0F2-7F4F72E49543}" type="slidenum">
              <a:rPr lang="en-US" sz="700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E67177-85A2-471F-8A7F-F26B7BD9157C}"/>
              </a:ext>
            </a:extLst>
          </p:cNvPr>
          <p:cNvSpPr/>
          <p:nvPr userDrawn="1"/>
        </p:nvSpPr>
        <p:spPr>
          <a:xfrm>
            <a:off x="6096000" y="0"/>
            <a:ext cx="6096000" cy="14287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56617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 Title + Text - Whi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C2DD6149-F0BF-408C-9214-1F5B81C443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13627" y="6204056"/>
            <a:ext cx="989156" cy="5776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220BB10-B2AD-46D2-A9D2-4CD17FB5E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275" y="222250"/>
            <a:ext cx="11887200" cy="1325563"/>
          </a:xfrm>
        </p:spPr>
        <p:txBody>
          <a:bodyPr>
            <a:normAutofit/>
          </a:bodyPr>
          <a:lstStyle>
            <a:lvl1pPr algn="ctr">
              <a:lnSpc>
                <a:spcPct val="70000"/>
              </a:lnSpc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6D2A0-E679-4CCA-B1B8-E0C357A3E518}"/>
              </a:ext>
            </a:extLst>
          </p:cNvPr>
          <p:cNvSpPr txBox="1">
            <a:spLocks/>
          </p:cNvSpPr>
          <p:nvPr userDrawn="1"/>
        </p:nvSpPr>
        <p:spPr>
          <a:xfrm>
            <a:off x="11534955" y="6538912"/>
            <a:ext cx="657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9D4D3E-BCA0-4EE1-B0F2-7F4F72E49543}" type="slidenum">
              <a:rPr lang="en-US" sz="700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E67177-85A2-471F-8A7F-F26B7BD9157C}"/>
              </a:ext>
            </a:extLst>
          </p:cNvPr>
          <p:cNvSpPr/>
          <p:nvPr userDrawn="1"/>
        </p:nvSpPr>
        <p:spPr>
          <a:xfrm>
            <a:off x="6096000" y="0"/>
            <a:ext cx="6096000" cy="142875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FAC07C-BB40-46E0-A937-1B12F11BFC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9225" y="1665288"/>
            <a:ext cx="11893550" cy="4416425"/>
          </a:xfrm>
        </p:spPr>
        <p:txBody>
          <a:bodyPr/>
          <a:lstStyle>
            <a:lvl1pPr marL="228600" indent="-228600">
              <a:buClr>
                <a:schemeClr val="accent4"/>
              </a:buClr>
              <a:buFont typeface="Arial" panose="020B0604020202020204" pitchFamily="34" charset="0"/>
              <a:buChar char="►"/>
              <a:defRPr>
                <a:solidFill>
                  <a:schemeClr val="bg1"/>
                </a:solidFill>
              </a:defRPr>
            </a:lvl1pPr>
            <a:lvl2pPr marL="630238" indent="-225425">
              <a:buClr>
                <a:schemeClr val="bg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914400" indent="-173038">
              <a:buClr>
                <a:schemeClr val="bg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087438" indent="-223838"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2791718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 Title + Text -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C2DD6149-F0BF-408C-9214-1F5B81C443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4690" y="6204056"/>
            <a:ext cx="1007031" cy="5776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220BB10-B2AD-46D2-A9D2-4CD17FB5E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275" y="222250"/>
            <a:ext cx="11887200" cy="1325563"/>
          </a:xfrm>
        </p:spPr>
        <p:txBody>
          <a:bodyPr>
            <a:normAutofit/>
          </a:bodyPr>
          <a:lstStyle>
            <a:lvl1pPr algn="ctr">
              <a:lnSpc>
                <a:spcPct val="70000"/>
              </a:lnSpc>
              <a:defRPr sz="4000" b="1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6D2A0-E679-4CCA-B1B8-E0C357A3E518}"/>
              </a:ext>
            </a:extLst>
          </p:cNvPr>
          <p:cNvSpPr txBox="1">
            <a:spLocks/>
          </p:cNvSpPr>
          <p:nvPr userDrawn="1"/>
        </p:nvSpPr>
        <p:spPr>
          <a:xfrm>
            <a:off x="11534955" y="6538912"/>
            <a:ext cx="657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9D4D3E-BCA0-4EE1-B0F2-7F4F72E49543}" type="slidenum">
              <a:rPr lang="en-US" sz="700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E67177-85A2-471F-8A7F-F26B7BD9157C}"/>
              </a:ext>
            </a:extLst>
          </p:cNvPr>
          <p:cNvSpPr/>
          <p:nvPr userDrawn="1"/>
        </p:nvSpPr>
        <p:spPr>
          <a:xfrm>
            <a:off x="6096000" y="0"/>
            <a:ext cx="6096000" cy="14287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F4607E1-9B0E-44BC-987C-4ABDB5E4A2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9225" y="1665288"/>
            <a:ext cx="11893550" cy="4416425"/>
          </a:xfrm>
        </p:spPr>
        <p:txBody>
          <a:bodyPr/>
          <a:lstStyle>
            <a:lvl1pPr marL="228600" indent="-228600">
              <a:buClr>
                <a:schemeClr val="accent4"/>
              </a:buClr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</a:defRPr>
            </a:lvl1pPr>
            <a:lvl2pPr marL="630238" indent="-225425"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914400" indent="-173038"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087438" indent="-223838"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88293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 Title + Text - Gree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C2DD6149-F0BF-408C-9214-1F5B81C443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4690" y="6204056"/>
            <a:ext cx="1007031" cy="5776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220BB10-B2AD-46D2-A9D2-4CD17FB5E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275" y="222250"/>
            <a:ext cx="11887200" cy="1325563"/>
          </a:xfrm>
        </p:spPr>
        <p:txBody>
          <a:bodyPr>
            <a:normAutofit/>
          </a:bodyPr>
          <a:lstStyle>
            <a:lvl1pPr algn="ctr">
              <a:lnSpc>
                <a:spcPct val="70000"/>
              </a:lnSpc>
              <a:defRPr sz="4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6D2A0-E679-4CCA-B1B8-E0C357A3E518}"/>
              </a:ext>
            </a:extLst>
          </p:cNvPr>
          <p:cNvSpPr txBox="1">
            <a:spLocks/>
          </p:cNvSpPr>
          <p:nvPr userDrawn="1"/>
        </p:nvSpPr>
        <p:spPr>
          <a:xfrm>
            <a:off x="11534955" y="6538912"/>
            <a:ext cx="657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9D4D3E-BCA0-4EE1-B0F2-7F4F72E49543}" type="slidenum">
              <a:rPr lang="en-US" sz="700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E67177-85A2-471F-8A7F-F26B7BD9157C}"/>
              </a:ext>
            </a:extLst>
          </p:cNvPr>
          <p:cNvSpPr/>
          <p:nvPr userDrawn="1"/>
        </p:nvSpPr>
        <p:spPr>
          <a:xfrm>
            <a:off x="6096000" y="0"/>
            <a:ext cx="6096000" cy="14287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0A0C3EB3-86B8-4BDB-9728-4A44842FDE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9225" y="1665288"/>
            <a:ext cx="11893550" cy="4416425"/>
          </a:xfrm>
        </p:spPr>
        <p:txBody>
          <a:bodyPr/>
          <a:lstStyle>
            <a:lvl1pPr marL="228600" indent="-228600">
              <a:buClr>
                <a:schemeClr val="accent4"/>
              </a:buClr>
              <a:buFont typeface="Arial" panose="020B0604020202020204" pitchFamily="34" charset="0"/>
              <a:buChar char="►"/>
              <a:defRPr>
                <a:solidFill>
                  <a:schemeClr val="tx1"/>
                </a:solidFill>
              </a:defRPr>
            </a:lvl1pPr>
            <a:lvl2pPr marL="630238" indent="-225425"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914400" indent="-173038"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087438" indent="-223838"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7917171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+ Text - Whi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C2DD6149-F0BF-408C-9214-1F5B81C443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13627" y="6204056"/>
            <a:ext cx="989156" cy="5776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220BB10-B2AD-46D2-A9D2-4CD17FB5E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692" y="222250"/>
            <a:ext cx="10811264" cy="1325563"/>
          </a:xfrm>
        </p:spPr>
        <p:txBody>
          <a:bodyPr>
            <a:normAutofit/>
          </a:bodyPr>
          <a:lstStyle>
            <a:lvl1pPr algn="l">
              <a:lnSpc>
                <a:spcPct val="70000"/>
              </a:lnSpc>
              <a:defRPr sz="3200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6D2A0-E679-4CCA-B1B8-E0C357A3E518}"/>
              </a:ext>
            </a:extLst>
          </p:cNvPr>
          <p:cNvSpPr txBox="1">
            <a:spLocks/>
          </p:cNvSpPr>
          <p:nvPr userDrawn="1"/>
        </p:nvSpPr>
        <p:spPr>
          <a:xfrm>
            <a:off x="11534955" y="6538912"/>
            <a:ext cx="657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9D4D3E-BCA0-4EE1-B0F2-7F4F72E49543}" type="slidenum">
              <a:rPr lang="en-US" sz="700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E67177-85A2-471F-8A7F-F26B7BD9157C}"/>
              </a:ext>
            </a:extLst>
          </p:cNvPr>
          <p:cNvSpPr/>
          <p:nvPr userDrawn="1"/>
        </p:nvSpPr>
        <p:spPr>
          <a:xfrm>
            <a:off x="6096000" y="0"/>
            <a:ext cx="6096000" cy="142875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BBB23C1C-D348-4FE3-9F99-5606B9878EFA}"/>
              </a:ext>
            </a:extLst>
          </p:cNvPr>
          <p:cNvSpPr/>
          <p:nvPr userDrawn="1"/>
        </p:nvSpPr>
        <p:spPr>
          <a:xfrm rot="5400000">
            <a:off x="429632" y="725067"/>
            <a:ext cx="357052" cy="231067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77AA748F-5778-40BE-BB12-D0CFA9A6458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3692" y="1665288"/>
            <a:ext cx="10811264" cy="4416425"/>
          </a:xfrm>
        </p:spPr>
        <p:txBody>
          <a:bodyPr/>
          <a:lstStyle>
            <a:lvl1pPr marL="228600" indent="-228600">
              <a:buClr>
                <a:schemeClr val="bg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30238" indent="-225425">
              <a:buClr>
                <a:schemeClr val="bg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914400" indent="-173038">
              <a:buClr>
                <a:schemeClr val="bg1"/>
              </a:buClr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087438" indent="-223838"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2231762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+ Text -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C2DD6149-F0BF-408C-9214-1F5B81C443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4690" y="6204056"/>
            <a:ext cx="1007031" cy="5776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220BB10-B2AD-46D2-A9D2-4CD17FB5E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692" y="222250"/>
            <a:ext cx="10811264" cy="1325563"/>
          </a:xfrm>
        </p:spPr>
        <p:txBody>
          <a:bodyPr>
            <a:normAutofit/>
          </a:bodyPr>
          <a:lstStyle>
            <a:lvl1pPr algn="l">
              <a:lnSpc>
                <a:spcPct val="70000"/>
              </a:lnSpc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6D2A0-E679-4CCA-B1B8-E0C357A3E518}"/>
              </a:ext>
            </a:extLst>
          </p:cNvPr>
          <p:cNvSpPr txBox="1">
            <a:spLocks/>
          </p:cNvSpPr>
          <p:nvPr userDrawn="1"/>
        </p:nvSpPr>
        <p:spPr>
          <a:xfrm>
            <a:off x="11534955" y="6538912"/>
            <a:ext cx="657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9D4D3E-BCA0-4EE1-B0F2-7F4F72E49543}" type="slidenum">
              <a:rPr lang="en-US" sz="700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E67177-85A2-471F-8A7F-F26B7BD9157C}"/>
              </a:ext>
            </a:extLst>
          </p:cNvPr>
          <p:cNvSpPr/>
          <p:nvPr userDrawn="1"/>
        </p:nvSpPr>
        <p:spPr>
          <a:xfrm>
            <a:off x="6096000" y="0"/>
            <a:ext cx="6096000" cy="14287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BBB23C1C-D348-4FE3-9F99-5606B9878EFA}"/>
              </a:ext>
            </a:extLst>
          </p:cNvPr>
          <p:cNvSpPr/>
          <p:nvPr userDrawn="1"/>
        </p:nvSpPr>
        <p:spPr>
          <a:xfrm rot="5400000">
            <a:off x="429632" y="725067"/>
            <a:ext cx="357052" cy="231067"/>
          </a:xfrm>
          <a:prstGeom prst="triangle">
            <a:avLst/>
          </a:prstGeom>
          <a:solidFill>
            <a:srgbClr val="009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6B26254-23BA-4C04-AE28-293DBF4184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3692" y="1665288"/>
            <a:ext cx="10811264" cy="4416425"/>
          </a:xfrm>
        </p:spPr>
        <p:txBody>
          <a:bodyPr/>
          <a:lstStyle>
            <a:lvl1pPr marL="228600" indent="-228600"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630238" indent="-225425"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914400" indent="-173038"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087438" indent="-223838"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1804828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+ Text - Gree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C2DD6149-F0BF-408C-9214-1F5B81C443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4690" y="6204056"/>
            <a:ext cx="1007031" cy="5776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220BB10-B2AD-46D2-A9D2-4CD17FB5E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692" y="222250"/>
            <a:ext cx="10811264" cy="1325563"/>
          </a:xfrm>
        </p:spPr>
        <p:txBody>
          <a:bodyPr>
            <a:normAutofit/>
          </a:bodyPr>
          <a:lstStyle>
            <a:lvl1pPr algn="l">
              <a:lnSpc>
                <a:spcPct val="70000"/>
              </a:lnSpc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6D2A0-E679-4CCA-B1B8-E0C357A3E518}"/>
              </a:ext>
            </a:extLst>
          </p:cNvPr>
          <p:cNvSpPr txBox="1">
            <a:spLocks/>
          </p:cNvSpPr>
          <p:nvPr userDrawn="1"/>
        </p:nvSpPr>
        <p:spPr>
          <a:xfrm>
            <a:off x="11534955" y="6538912"/>
            <a:ext cx="657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B9D4D3E-BCA0-4EE1-B0F2-7F4F72E49543}" type="slidenum">
              <a:rPr lang="en-US" sz="700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E67177-85A2-471F-8A7F-F26B7BD9157C}"/>
              </a:ext>
            </a:extLst>
          </p:cNvPr>
          <p:cNvSpPr/>
          <p:nvPr userDrawn="1"/>
        </p:nvSpPr>
        <p:spPr>
          <a:xfrm>
            <a:off x="6096000" y="0"/>
            <a:ext cx="6096000" cy="14287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BBB23C1C-D348-4FE3-9F99-5606B9878EFA}"/>
              </a:ext>
            </a:extLst>
          </p:cNvPr>
          <p:cNvSpPr/>
          <p:nvPr userDrawn="1"/>
        </p:nvSpPr>
        <p:spPr>
          <a:xfrm rot="5400000">
            <a:off x="429632" y="725067"/>
            <a:ext cx="357052" cy="231067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D4F6794C-F709-4893-8CBC-5980C5C5D1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3692" y="1665288"/>
            <a:ext cx="10811264" cy="4416425"/>
          </a:xfrm>
        </p:spPr>
        <p:txBody>
          <a:bodyPr/>
          <a:lstStyle>
            <a:lvl1pPr marL="228600" indent="-228600"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630238" indent="-225425"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914400" indent="-173038"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087438" indent="-223838"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83490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C214E-0F50-4A6A-9D6B-51717D572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5" y="76307"/>
            <a:ext cx="11469408" cy="952393"/>
          </a:xfrm>
        </p:spPr>
        <p:txBody>
          <a:bodyPr>
            <a:normAutofit/>
          </a:bodyPr>
          <a:lstStyle>
            <a:lvl1pPr>
              <a:lnSpc>
                <a:spcPct val="70000"/>
              </a:lnSpc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6F0874F-E1E2-439D-AEBF-7E3762EF9A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13627" y="6204056"/>
            <a:ext cx="989156" cy="57763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400EEDEC-2132-498D-857D-49B9A18C5890}"/>
              </a:ext>
            </a:extLst>
          </p:cNvPr>
          <p:cNvSpPr txBox="1">
            <a:spLocks/>
          </p:cNvSpPr>
          <p:nvPr userDrawn="1"/>
        </p:nvSpPr>
        <p:spPr>
          <a:xfrm>
            <a:off x="11534955" y="6538912"/>
            <a:ext cx="6570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9D4D3E-BCA0-4EE1-B0F2-7F4F72E49543}" type="slidenum">
              <a:rPr kumimoji="0" lang="en-US" sz="700" b="0" i="0" u="none" strike="noStrike" kern="1200" cap="none" spc="0" normalizeH="0" baseline="0" noProof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0F4193E6-3A7C-4A3D-9BC2-382A7BDCCB22}"/>
              </a:ext>
            </a:extLst>
          </p:cNvPr>
          <p:cNvSpPr/>
          <p:nvPr userDrawn="1"/>
        </p:nvSpPr>
        <p:spPr>
          <a:xfrm rot="5400000">
            <a:off x="-66760" y="407475"/>
            <a:ext cx="357052" cy="231067"/>
          </a:xfrm>
          <a:prstGeom prst="triangle">
            <a:avLst/>
          </a:prstGeom>
          <a:solidFill>
            <a:srgbClr val="009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DDEC0036-98AC-4959-89A3-3097C9D17D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3376" y="1138688"/>
            <a:ext cx="5532586" cy="4943026"/>
          </a:xfrm>
        </p:spPr>
        <p:txBody>
          <a:bodyPr>
            <a:normAutofit/>
          </a:bodyPr>
          <a:lstStyle>
            <a:lvl1pPr marL="228600" indent="-228600">
              <a:buClr>
                <a:schemeClr val="accent4"/>
              </a:buClr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</a:defRPr>
            </a:lvl1pPr>
            <a:lvl2pPr marL="630238" indent="-225425">
              <a:buClr>
                <a:schemeClr val="tx1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914400" indent="-173038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3pPr>
            <a:lvl4pPr marL="1087438" indent="-223838"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E0C5DE01-7F5C-4A0F-8411-C77866120B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25859" y="1138688"/>
            <a:ext cx="5532586" cy="4943026"/>
          </a:xfrm>
        </p:spPr>
        <p:txBody>
          <a:bodyPr>
            <a:normAutofit/>
          </a:bodyPr>
          <a:lstStyle>
            <a:lvl1pPr marL="228600" indent="-228600">
              <a:buClr>
                <a:schemeClr val="accent4"/>
              </a:buClr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</a:defRPr>
            </a:lvl1pPr>
            <a:lvl2pPr marL="630238" indent="-225425">
              <a:buClr>
                <a:schemeClr val="tx1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914400" indent="-173038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3pPr>
            <a:lvl4pPr marL="1087438" indent="-223838"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44512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40B44D-64EC-4EE3-817B-D096812C7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500671-148D-4566-ACB7-BE7301BA7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7CE770-A4CE-4809-B4D1-653DFE960F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BAE6E-E807-452E-BE44-5F082B116EA6}" type="datetimeFigureOut">
              <a:rPr lang="en-US" smtClean="0"/>
              <a:t>12/29/2021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760C3-E3C5-4001-8093-93CFC26A4F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EBD6D-02D1-4D82-B559-7AF4B13681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D4D3E-BCA0-4EE1-B0F2-7F4F72E495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215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5" r:id="rId3"/>
    <p:sldLayoutId id="2147483661" r:id="rId4"/>
    <p:sldLayoutId id="2147483662" r:id="rId5"/>
    <p:sldLayoutId id="2147483666" r:id="rId6"/>
    <p:sldLayoutId id="2147483663" r:id="rId7"/>
    <p:sldLayoutId id="2147483664" r:id="rId8"/>
    <p:sldLayoutId id="2147483672" r:id="rId9"/>
    <p:sldLayoutId id="2147483652" r:id="rId10"/>
    <p:sldLayoutId id="2147483670" r:id="rId11"/>
    <p:sldLayoutId id="2147483673" r:id="rId12"/>
    <p:sldLayoutId id="2147483671" r:id="rId13"/>
    <p:sldLayoutId id="2147483674" r:id="rId14"/>
    <p:sldLayoutId id="2147483675" r:id="rId15"/>
    <p:sldLayoutId id="2147483676" r:id="rId16"/>
    <p:sldLayoutId id="2147483677" r:id="rId17"/>
    <p:sldLayoutId id="2147483667" r:id="rId18"/>
    <p:sldLayoutId id="2147483668" r:id="rId19"/>
    <p:sldLayoutId id="2147483669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craig.vanwey@ks.gov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Placeholder 9" descr="A picture containing grass, outdoor, field, large&#10;&#10;Description automatically generated">
            <a:extLst>
              <a:ext uri="{FF2B5EF4-FFF2-40B4-BE49-F238E27FC236}">
                <a16:creationId xmlns:a16="http://schemas.microsoft.com/office/drawing/2014/main" id="{F9C932B2-7E5A-40AE-82A8-F9B58D9DFF3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69" b="22369"/>
          <a:stretch>
            <a:fillRect/>
          </a:stretch>
        </p:blipFill>
        <p:spPr>
          <a:xfrm>
            <a:off x="0" y="2386013"/>
            <a:ext cx="12192000" cy="4476750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868D2A2-E536-47F0-9FB3-5B05B6B4B0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Kansas Department of Commerce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A772E0-3DD2-44F7-A11F-536EFB9BB00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3516" y="2768600"/>
            <a:ext cx="5486400" cy="409575"/>
          </a:xfrm>
        </p:spPr>
        <p:txBody>
          <a:bodyPr/>
          <a:lstStyle/>
          <a:p>
            <a:r>
              <a:rPr lang="en-US" dirty="0"/>
              <a:t>Grassroots Economic Development – Session 4 (BR&amp;E)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09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916CF-E5D0-4B18-9E32-B8258FB5D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????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7889EA-8E63-4E20-AD15-FB54B8E9A0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9225" y="1378226"/>
            <a:ext cx="11893550" cy="4703487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Thanks for your time!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1800" dirty="0"/>
              <a:t>Craig VanWey</a:t>
            </a:r>
          </a:p>
          <a:p>
            <a:pPr marL="0" indent="0" algn="ctr">
              <a:buNone/>
            </a:pPr>
            <a:r>
              <a:rPr lang="en-US" sz="1800" dirty="0"/>
              <a:t>Manager, In-State Business Development</a:t>
            </a:r>
          </a:p>
          <a:p>
            <a:pPr marL="0" indent="0" algn="ctr">
              <a:buNone/>
            </a:pPr>
            <a:r>
              <a:rPr lang="en-US" sz="1800" dirty="0"/>
              <a:t>(785) 633-8407</a:t>
            </a:r>
          </a:p>
          <a:p>
            <a:pPr marL="0" indent="0" algn="ctr">
              <a:buNone/>
            </a:pPr>
            <a:r>
              <a:rPr lang="en-US" sz="1800" dirty="0">
                <a:hlinkClick r:id="rId2"/>
              </a:rPr>
              <a:t>craig.vanwey@ks.gov</a:t>
            </a:r>
            <a:endParaRPr lang="en-US" sz="18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814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0C0EC-2AFB-40EE-AA56-81A7C59B2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Business Retention &amp; Expansion (BRE)?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9D2E4E-DB97-42E7-9C40-2B0A0D19F2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Common Definition:</a:t>
            </a:r>
            <a:r>
              <a:rPr lang="en-US" dirty="0"/>
              <a:t>  BR&amp;E is an economic development strategy for proactively connecting with existing businesses to understand and respond to their needs.  Responding to the needs of your local employers is a major part of an effective BR&amp;E program.  We’ll address that later on.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Why is it important?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Existing businesses and the local workforce are key “barometers” of a community’s economic health.  Research has shown that roughly 85% of new jobs are created by existing businesses, not by recruiting new companies. </a:t>
            </a:r>
          </a:p>
          <a:p>
            <a:pPr marL="0" indent="0">
              <a:buNone/>
            </a:pPr>
            <a:r>
              <a:rPr lang="en-US" dirty="0"/>
              <a:t>BR&amp;E is intended to focus the energies of community stakeholders on the economic assets (i.e. businesses) that already exist in their communities</a:t>
            </a:r>
          </a:p>
        </p:txBody>
      </p:sp>
    </p:spTree>
    <p:extLst>
      <p:ext uri="{BB962C8B-B14F-4D97-AF65-F5344CB8AC3E}">
        <p14:creationId xmlns:p14="http://schemas.microsoft.com/office/powerpoint/2010/main" val="3647740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74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0" name="Picture 6" descr="See the source image">
            <a:extLst>
              <a:ext uri="{FF2B5EF4-FFF2-40B4-BE49-F238E27FC236}">
                <a16:creationId xmlns:a16="http://schemas.microsoft.com/office/drawing/2014/main" id="{88B0C6AD-BE23-4BB5-8AFC-0142C2A5A8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30"/>
          <a:stretch/>
        </p:blipFill>
        <p:spPr bwMode="auto">
          <a:xfrm>
            <a:off x="20" y="1"/>
            <a:ext cx="12191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8A2720-6C3F-4651-A23C-F054F09E5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065862"/>
            <a:ext cx="3313164" cy="472627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dirty="0">
                <a:solidFill>
                  <a:srgbClr val="FFFFFF"/>
                </a:solidFill>
              </a:rPr>
              <a:t>Five steps of a BR&amp;E Program</a:t>
            </a:r>
          </a:p>
        </p:txBody>
      </p:sp>
      <p:cxnSp>
        <p:nvCxnSpPr>
          <p:cNvPr id="1035" name="Straight Connector 76">
            <a:extLst>
              <a:ext uri="{FF2B5EF4-FFF2-40B4-BE49-F238E27FC236}">
                <a16:creationId xmlns:a16="http://schemas.microsoft.com/office/drawing/2014/main" id="{67182200-4859-4C8D-BCBB-55B245C28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372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0473A-0DC4-48D5-9FC5-A1812AA19C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155379" y="1065862"/>
            <a:ext cx="5744685" cy="472627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633413" lvl="1" indent="0">
              <a:buNone/>
            </a:pPr>
            <a:r>
              <a:rPr lang="en-US" sz="2400" dirty="0">
                <a:solidFill>
                  <a:srgbClr val="FFFFFF"/>
                </a:solidFill>
              </a:rPr>
              <a:t>1) Organize a task force (involve </a:t>
            </a:r>
          </a:p>
          <a:p>
            <a:pPr marL="633413" lvl="1" indent="0">
              <a:buNone/>
            </a:pPr>
            <a:r>
              <a:rPr lang="en-US" sz="2400" dirty="0">
                <a:solidFill>
                  <a:srgbClr val="FFFFFF"/>
                </a:solidFill>
              </a:rPr>
              <a:t>    stakeholders)</a:t>
            </a:r>
          </a:p>
          <a:p>
            <a:pPr marL="633413" lvl="1" indent="0">
              <a:buNone/>
            </a:pPr>
            <a:r>
              <a:rPr lang="en-US" sz="2400" dirty="0">
                <a:solidFill>
                  <a:srgbClr val="FFFFFF"/>
                </a:solidFill>
              </a:rPr>
              <a:t>2) Gain local support</a:t>
            </a:r>
          </a:p>
          <a:p>
            <a:pPr marL="633413" lvl="1" indent="0">
              <a:buNone/>
            </a:pPr>
            <a:r>
              <a:rPr lang="en-US" sz="2400" dirty="0">
                <a:solidFill>
                  <a:srgbClr val="FFFFFF"/>
                </a:solidFill>
              </a:rPr>
              <a:t>3) Gather information  </a:t>
            </a:r>
            <a:r>
              <a:rPr lang="en-US" sz="2400" dirty="0">
                <a:solidFill>
                  <a:srgbClr val="FFFFFF"/>
                </a:solidFill>
                <a:sym typeface="Wingdings" panose="05000000000000000000" pitchFamily="2" charset="2"/>
              </a:rPr>
              <a:t>  this most   </a:t>
            </a:r>
          </a:p>
          <a:p>
            <a:pPr marL="633413" lvl="1" indent="0">
              <a:buNone/>
            </a:pPr>
            <a:r>
              <a:rPr lang="en-US" sz="2400" dirty="0">
                <a:solidFill>
                  <a:srgbClr val="FFFFFF"/>
                </a:solidFill>
                <a:sym typeface="Wingdings" panose="05000000000000000000" pitchFamily="2" charset="2"/>
              </a:rPr>
              <a:t>    often involves a business  </a:t>
            </a:r>
          </a:p>
          <a:p>
            <a:pPr marL="633413" lvl="1" indent="0">
              <a:buNone/>
            </a:pPr>
            <a:r>
              <a:rPr lang="en-US" sz="2400" dirty="0">
                <a:solidFill>
                  <a:srgbClr val="FFFFFF"/>
                </a:solidFill>
                <a:sym typeface="Wingdings" panose="05000000000000000000" pitchFamily="2" charset="2"/>
              </a:rPr>
              <a:t>    visitation program</a:t>
            </a:r>
            <a:endParaRPr lang="en-US" sz="2400" dirty="0">
              <a:solidFill>
                <a:srgbClr val="FFFFFF"/>
              </a:solidFill>
            </a:endParaRPr>
          </a:p>
          <a:p>
            <a:pPr marL="633413" lvl="1" indent="0">
              <a:buNone/>
            </a:pPr>
            <a:r>
              <a:rPr lang="en-US" sz="2400" dirty="0">
                <a:solidFill>
                  <a:srgbClr val="FFFFFF"/>
                </a:solidFill>
              </a:rPr>
              <a:t>4) Calculate &amp; analyze results</a:t>
            </a:r>
          </a:p>
          <a:p>
            <a:pPr marL="633413" lvl="1" indent="0">
              <a:buNone/>
            </a:pPr>
            <a:r>
              <a:rPr lang="en-US" sz="2400" dirty="0">
                <a:solidFill>
                  <a:srgbClr val="FFFFFF"/>
                </a:solidFill>
              </a:rPr>
              <a:t>5) Report findings</a:t>
            </a:r>
          </a:p>
          <a:p>
            <a:pPr marL="862013" lvl="1" indent="-228600"/>
            <a:endParaRPr lang="en-US" dirty="0">
              <a:solidFill>
                <a:srgbClr val="FFFFFF"/>
              </a:solidFill>
            </a:endParaRPr>
          </a:p>
          <a:p>
            <a:pPr marL="404813" lvl="1" indent="-228600"/>
            <a:endParaRPr lang="en-US" dirty="0">
              <a:solidFill>
                <a:srgbClr val="FFFFFF"/>
              </a:solidFill>
            </a:endParaRPr>
          </a:p>
          <a:p>
            <a:pPr marL="404813" lvl="1" indent="-228600"/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956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E3133-3720-42A6-A8A0-5A7D9070B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stakeholders should be involved?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FC1CBF-812C-4322-8C2F-3E87B13606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Economic development organizations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Chambers of Commerce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Main Street Organizations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Government officials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Financial institutions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Utility representatives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Educational institutions/entities  (high schools, colleges/universities, Tech Ed/Trades schools)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Other business owners</a:t>
            </a:r>
          </a:p>
        </p:txBody>
      </p:sp>
    </p:spTree>
    <p:extLst>
      <p:ext uri="{BB962C8B-B14F-4D97-AF65-F5344CB8AC3E}">
        <p14:creationId xmlns:p14="http://schemas.microsoft.com/office/powerpoint/2010/main" val="2568968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DFF11-037A-4957-89D7-457B29FCF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BR&amp;E hope to accomplish?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B84E56-928F-41F3-ADD4-E866195896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Analyze your local economy including the likes and dislikes of conducting business in your community.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Utilize the data collected to minimize, or eliminate, the “dislikes” and promote/capitalize on the “likes.”  </a:t>
            </a:r>
            <a:r>
              <a:rPr lang="en-US" dirty="0">
                <a:solidFill>
                  <a:srgbClr val="FF0000"/>
                </a:solidFill>
              </a:rPr>
              <a:t>ADDRESS RED FLAGS BEFORE THEY BECOME UNRESOLVALBE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Minimizing or eliminating the dislikes can greatly ensure that your existing businesses can survive and thrive in your community.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Promoting the likes of doing business in your community is the basis for effective business recruitment/attraction efforts.  Tell the world why your community is a great place to conduct business.  You have actual data confirming this!!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512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EE1FC7B4-E4A7-4452-B413-1A623E3A7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bg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Freeform 13">
            <a:extLst>
              <a:ext uri="{FF2B5EF4-FFF2-40B4-BE49-F238E27FC236}">
                <a16:creationId xmlns:a16="http://schemas.microsoft.com/office/drawing/2014/main" id="{E0709AF0-24F0-4486-B189-BE6386BD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Freeform 11">
            <a:extLst>
              <a:ext uri="{FF2B5EF4-FFF2-40B4-BE49-F238E27FC236}">
                <a16:creationId xmlns:a16="http://schemas.microsoft.com/office/drawing/2014/main" id="{FBE3B62F-5853-4A3C-B050-6186351A71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3C7670-E4A3-45B7-A3C8-1D44422F1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448253"/>
            <a:ext cx="10520702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Tips &amp; Ideas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72D5B4-B3EE-4AAF-AEC9-CF865BE050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6884" y="1659147"/>
            <a:ext cx="4936067" cy="4253381"/>
          </a:xfr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Depending on the size of your community, you may want to conduct surveys at the city level or county level.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Interview between 20 and 50 businesses.  Depending on the size of your region, this may involve one industry sector at a time, or businesses of all types.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Remember that schools &amp; hospitals are major employers – survey them too.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Develop, or obtain, a comprehensive survey document or template.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Conduct interviews in teams of two </a:t>
            </a: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 one will ask questions and the other will record answers.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Be mindful of what volunteers are assigned to what businesses.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The “Skip It” rule ……..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1"/>
              </a:solidFill>
            </a:endParaRPr>
          </a:p>
          <a:p>
            <a:pPr marL="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1"/>
              </a:solidFill>
            </a:endParaRPr>
          </a:p>
          <a:p>
            <a:pPr marL="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2050" name="Picture 2" descr="See the source image">
            <a:extLst>
              <a:ext uri="{FF2B5EF4-FFF2-40B4-BE49-F238E27FC236}">
                <a16:creationId xmlns:a16="http://schemas.microsoft.com/office/drawing/2014/main" id="{2F442C4B-6695-4919-B5C7-81DA0DC89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1" y="2379406"/>
            <a:ext cx="5604386" cy="3333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7021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67578-E1CB-4482-ABC6-AEC228F85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Various survey reporting platforms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488D8B-68C2-436F-80CC-9CBAA02CBD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Synchronist Suite (i.e. Synchronist PRIME)</a:t>
            </a:r>
          </a:p>
          <a:p>
            <a:r>
              <a:rPr lang="en-US" dirty="0"/>
              <a:t>Qualtrics</a:t>
            </a:r>
          </a:p>
          <a:p>
            <a:r>
              <a:rPr lang="en-US" dirty="0"/>
              <a:t>Many others including the Kansas Department of Commerce’s KBRES Program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KBRES – (Kansas Business Retention &amp; Expansion Survey).  Developed by Commerce in-state business managers back around 2003/04.  Involves a comprehensive survey document with results fed into a SurveyMonkey program.  Final reports are provided to the community and stakeholders.  KBRES has been used in the following communities over the years including:  Anderson County, Cherokee County, Dodge City, Erie, Fredonia, Liberal, Parsons &amp; Paola.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444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321732"/>
            <a:ext cx="7058307" cy="1964266"/>
          </a:xfrm>
          <a:prstGeom prst="rect">
            <a:avLst/>
          </a:pr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792B22-003A-4A47-93A4-C980C23EE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91260"/>
            <a:ext cx="6594189" cy="16252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400" dirty="0">
                <a:solidFill>
                  <a:srgbClr val="FFFFFF"/>
                </a:solidFill>
              </a:rPr>
              <a:t>Common red flags identified during surveys</a:t>
            </a:r>
          </a:p>
        </p:txBody>
      </p:sp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8BD9DA00-E054-4D31-BB0D-8B807DB13A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7" r="-2" b="-2"/>
          <a:stretch/>
        </p:blipFill>
        <p:spPr bwMode="auto">
          <a:xfrm>
            <a:off x="327547" y="2454903"/>
            <a:ext cx="7058306" cy="4080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7" name="Rectangle 136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75" y="321732"/>
            <a:ext cx="431329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57244A-C427-41D1-8CE6-45B4816FD8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93574" y="633303"/>
            <a:ext cx="3640094" cy="5501167"/>
          </a:xfr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Lack of a sufficient labor force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High taxes (state/county/city)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Poor infrastructure (roads, internet, etc.)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Lack of communication with city/county government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Lack of available housing (for employees and company executives)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Far away from suppliers, customers, etc.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Lack of available buildings or land for expansion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965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77BFE-694A-4633-9CA6-11158E326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Outcomes from an effective BR&amp;E Program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BE2C29-F796-481A-9079-8E721ACEC62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Open communication between stakeholders and business community.</a:t>
            </a:r>
          </a:p>
          <a:p>
            <a:r>
              <a:rPr lang="en-US" dirty="0"/>
              <a:t>Conveys a sense of caring from the community towards businesses -- creates a “business friendly” environment.</a:t>
            </a:r>
          </a:p>
          <a:p>
            <a:r>
              <a:rPr lang="en-US" dirty="0"/>
              <a:t>Avoiding business closures, relocations, layoffs, etc. by identifying &amp; working to eliminate red flags.</a:t>
            </a:r>
          </a:p>
          <a:p>
            <a:r>
              <a:rPr lang="en-US" dirty="0"/>
              <a:t>Successful &amp; thriving businesses in your community because they can learn about, and tap into, local, state &amp; federal programs and assistance.</a:t>
            </a:r>
          </a:p>
          <a:p>
            <a:r>
              <a:rPr lang="en-US" dirty="0"/>
              <a:t>A better business recruitment and attraction campaign utilizing results from your survey.  Businesspeople talk to one another and your community might be mentioned as a great place to conduct business. </a:t>
            </a:r>
          </a:p>
          <a:p>
            <a:r>
              <a:rPr lang="en-US" dirty="0"/>
              <a:t>Revising or creating business assistance/incentive programs based upon the results of the survey.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768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nsas Department of Commerce">
      <a:dk1>
        <a:srgbClr val="333333"/>
      </a:dk1>
      <a:lt1>
        <a:srgbClr val="FFFFFF"/>
      </a:lt1>
      <a:dk2>
        <a:srgbClr val="123985"/>
      </a:dk2>
      <a:lt2>
        <a:srgbClr val="FFFFFF"/>
      </a:lt2>
      <a:accent1>
        <a:srgbClr val="00947B"/>
      </a:accent1>
      <a:accent2>
        <a:srgbClr val="3D3984"/>
      </a:accent2>
      <a:accent3>
        <a:srgbClr val="CCCCCC"/>
      </a:accent3>
      <a:accent4>
        <a:srgbClr val="ED9D19"/>
      </a:accent4>
      <a:accent5>
        <a:srgbClr val="0089CF"/>
      </a:accent5>
      <a:accent6>
        <a:srgbClr val="D93A37"/>
      </a:accent6>
      <a:hlink>
        <a:srgbClr val="123985"/>
      </a:hlink>
      <a:folHlink>
        <a:srgbClr val="00947B"/>
      </a:folHlink>
    </a:clrScheme>
    <a:fontScheme name="KDC System Typeface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DC_PPT_Template_9.2020  -  Read-Only" id="{53131455-B456-44BD-B101-1B83CECF8F27}" vid="{62876E46-A2EE-4BC6-8852-AA122DF0B82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E4227E1429D34EAFF3A6B7771988B1" ma:contentTypeVersion="1" ma:contentTypeDescription="Create a new document." ma:contentTypeScope="" ma:versionID="299aff5b7fe868991e6686063b8bb2b4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0E25FF-483A-4EA6-BC87-B4CA98FD4061}">
  <ds:schemaRefs>
    <ds:schemaRef ds:uri="http://www.w3.org/XML/1998/namespace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C41BBB7-2A5C-4C62-B784-443B4053D5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5AE123-2988-476D-A10F-1EFB873B88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793</Words>
  <Application>Microsoft Office PowerPoint</Application>
  <PresentationFormat>Widescreen</PresentationFormat>
  <Paragraphs>81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Kansas Department of Commerce </vt:lpstr>
      <vt:lpstr>What is Business Retention &amp; Expansion (BRE)?</vt:lpstr>
      <vt:lpstr>Five steps of a BR&amp;E Program</vt:lpstr>
      <vt:lpstr>What stakeholders should be involved? </vt:lpstr>
      <vt:lpstr>What does BR&amp;E hope to accomplish? </vt:lpstr>
      <vt:lpstr>Tips &amp; Ideas</vt:lpstr>
      <vt:lpstr>Various survey reporting platforms</vt:lpstr>
      <vt:lpstr>Common red flags identified during surveys</vt:lpstr>
      <vt:lpstr>Outcomes from an effective BR&amp;E Program</vt:lpstr>
      <vt:lpstr>Questions ????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Kansas Department of Commerce </dc:title>
  <dc:creator>Craig VanWey [KDC]</dc:creator>
  <cp:lastModifiedBy>Craig VanWey [KDC]</cp:lastModifiedBy>
  <cp:revision>5</cp:revision>
  <dcterms:created xsi:type="dcterms:W3CDTF">2021-12-29T21:01:38Z</dcterms:created>
  <dcterms:modified xsi:type="dcterms:W3CDTF">2021-12-29T21:47:27Z</dcterms:modified>
</cp:coreProperties>
</file>